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2" r:id="rId5"/>
    <p:sldId id="263" r:id="rId6"/>
    <p:sldId id="261" r:id="rId7"/>
    <p:sldId id="264" r:id="rId8"/>
    <p:sldId id="265" r:id="rId9"/>
    <p:sldId id="266" r:id="rId10"/>
    <p:sldId id="267" r:id="rId11"/>
    <p:sldId id="268" r:id="rId12"/>
    <p:sldId id="269" r:id="rId13"/>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DFE6B6-4109-4EBB-B648-92E50D11AF01}">
          <p14:sldIdLst>
            <p14:sldId id="256"/>
          </p14:sldIdLst>
        </p14:section>
        <p14:section name="Untitled Section" id="{210EE1BC-2D78-4948-ABD4-8E67CB8136D3}">
          <p14:sldIdLst>
            <p14:sldId id="257"/>
            <p14:sldId id="258"/>
            <p14:sldId id="262"/>
            <p14:sldId id="263"/>
            <p14:sldId id="261"/>
            <p14:sldId id="264"/>
            <p14:sldId id="265"/>
            <p14:sldId id="266"/>
            <p14:sldId id="267"/>
            <p14:sldId id="268"/>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4" d="100"/>
          <a:sy n="104" d="100"/>
        </p:scale>
        <p:origin x="1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34193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3647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66756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26068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41265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26274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0232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58377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55892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762288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1/4/2024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6025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1/4/2024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45891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5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A house with a driveway and a driveway&#10;&#10;Description automatically generated">
            <a:extLst>
              <a:ext uri="{FF2B5EF4-FFF2-40B4-BE49-F238E27FC236}">
                <a16:creationId xmlns:a16="http://schemas.microsoft.com/office/drawing/2014/main" id="{9CA3A50B-212D-B79A-ED32-6808F98EB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6477" cy="9192358"/>
          </a:xfrm>
          <a:prstGeom prst="rect">
            <a:avLst/>
          </a:prstGeom>
        </p:spPr>
      </p:pic>
      <p:pic>
        <p:nvPicPr>
          <p:cNvPr id="6" name="Picture 5">
            <a:extLst>
              <a:ext uri="{FF2B5EF4-FFF2-40B4-BE49-F238E27FC236}">
                <a16:creationId xmlns:a16="http://schemas.microsoft.com/office/drawing/2014/main" id="{3403F816-AC10-8A98-A081-2FCCA1C56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70" y="909418"/>
            <a:ext cx="4140196" cy="1367405"/>
          </a:xfrm>
          <a:prstGeom prst="rect">
            <a:avLst/>
          </a:prstGeom>
        </p:spPr>
      </p:pic>
    </p:spTree>
    <p:custDataLst>
      <p:tags r:id="rId1"/>
    </p:custDataLst>
    <p:extLst>
      <p:ext uri="{BB962C8B-B14F-4D97-AF65-F5344CB8AC3E}">
        <p14:creationId xmlns:p14="http://schemas.microsoft.com/office/powerpoint/2010/main" val="745476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BF94E-B47B-E0F5-F23C-CD07DA7955AE}"/>
              </a:ext>
            </a:extLst>
          </p:cNvPr>
          <p:cNvPicPr>
            <a:picLocks noGrp="1" noRot="1" noChangeAspect="1" noMove="1" noResize="1" noEditPoints="1" noAdjustHandles="1" noChangeArrowheads="1" noChangeShapeType="1" noCrop="1"/>
          </p:cNvPicPr>
          <p:nvPr/>
        </p:nvPicPr>
        <p:blipFill rotWithShape="1">
          <a:blip r:embed="rId3">
            <a:alphaModFix/>
          </a:blip>
          <a:srcRect t="7684" b="1592"/>
          <a:stretch/>
        </p:blipFill>
        <p:spPr>
          <a:xfrm>
            <a:off x="2" y="152"/>
            <a:ext cx="12191998" cy="6857848"/>
          </a:xfrm>
          <a:prstGeom prst="rect">
            <a:avLst/>
          </a:prstGeom>
          <a:noFill/>
        </p:spPr>
      </p:pic>
      <p:sp>
        <p:nvSpPr>
          <p:cNvPr id="28" name="Title 1">
            <a:extLst>
              <a:ext uri="{FF2B5EF4-FFF2-40B4-BE49-F238E27FC236}">
                <a16:creationId xmlns:a16="http://schemas.microsoft.com/office/drawing/2014/main" id="{DF6F3B29-13FA-46C2-858E-C1F3686A85F1}"/>
              </a:ext>
            </a:extLst>
          </p:cNvPr>
          <p:cNvSpPr>
            <a:spLocks noGrp="1"/>
          </p:cNvSpPr>
          <p:nvPr>
            <p:ph type="ctrTitle"/>
          </p:nvPr>
        </p:nvSpPr>
        <p:spPr>
          <a:xfrm>
            <a:off x="1276873" y="136525"/>
            <a:ext cx="10254136" cy="1266940"/>
          </a:xfrm>
        </p:spPr>
        <p:txBody>
          <a:bodyPr anchor="t">
            <a:no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GETTING CLOSE THE END OF DAY ONE</a:t>
            </a:r>
          </a:p>
        </p:txBody>
      </p:sp>
      <p:sp>
        <p:nvSpPr>
          <p:cNvPr id="30"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7026696" y="2039503"/>
            <a:ext cx="3334042" cy="936434"/>
          </a:xfrm>
          <a:effectLst>
            <a:outerShdw blurRad="50800" dist="38100" dir="2700000" algn="tl" rotWithShape="0">
              <a:schemeClr val="bg1">
                <a:alpha val="40000"/>
              </a:schemeClr>
            </a:outerShdw>
          </a:effectLst>
        </p:spPr>
        <p:txBody>
          <a:bodyPr anchor="b">
            <a:normAutofit fontScale="92500" lnSpcReduction="10000"/>
          </a:bodyPr>
          <a:lstStyle/>
          <a:p>
            <a:pPr>
              <a:lnSpc>
                <a:spcPct val="120000"/>
              </a:lnSpc>
            </a:pPr>
            <a:r>
              <a:rPr lang="en-US" dirty="0">
                <a:effectLst>
                  <a:outerShdw blurRad="50800" dist="38100" dir="2700000" algn="tl" rotWithShape="0">
                    <a:prstClr val="black">
                      <a:alpha val="40000"/>
                    </a:prstClr>
                  </a:outerShdw>
                </a:effectLst>
                <a:latin typeface="Century Gothic" panose="020B0502020202020204" pitchFamily="34" charset="0"/>
              </a:rPr>
              <a:t>Just a end gable and the front truss area left to set.	</a:t>
            </a:r>
          </a:p>
        </p:txBody>
      </p:sp>
    </p:spTree>
    <p:custDataLst>
      <p:tags r:id="rId1"/>
    </p:custDataLst>
    <p:extLst>
      <p:ext uri="{BB962C8B-B14F-4D97-AF65-F5344CB8AC3E}">
        <p14:creationId xmlns:p14="http://schemas.microsoft.com/office/powerpoint/2010/main" val="3324396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F083E-A658-8596-A44D-79FCDC7668D5}"/>
              </a:ext>
            </a:extLst>
          </p:cNvPr>
          <p:cNvPicPr>
            <a:picLocks noGrp="1" noRot="1" noChangeAspect="1" noMove="1" noResize="1" noEditPoints="1" noAdjustHandles="1" noChangeArrowheads="1" noChangeShapeType="1" noCrop="1"/>
          </p:cNvPicPr>
          <p:nvPr/>
        </p:nvPicPr>
        <p:blipFill rotWithShape="1">
          <a:blip r:embed="rId3">
            <a:alphaModFix/>
          </a:blip>
          <a:srcRect r="7999" b="-1"/>
          <a:stretch/>
        </p:blipFill>
        <p:spPr>
          <a:xfrm>
            <a:off x="21" y="0"/>
            <a:ext cx="12191979" cy="6857990"/>
          </a:xfrm>
          <a:prstGeom prst="rect">
            <a:avLst/>
          </a:prstGeom>
          <a:noFill/>
        </p:spPr>
      </p:pic>
      <p:sp>
        <p:nvSpPr>
          <p:cNvPr id="28" name="Title 1">
            <a:extLst>
              <a:ext uri="{FF2B5EF4-FFF2-40B4-BE49-F238E27FC236}">
                <a16:creationId xmlns:a16="http://schemas.microsoft.com/office/drawing/2014/main" id="{DF6F3B29-13FA-46C2-858E-C1F3686A85F1}"/>
              </a:ext>
            </a:extLst>
          </p:cNvPr>
          <p:cNvSpPr>
            <a:spLocks noGrp="1"/>
          </p:cNvSpPr>
          <p:nvPr>
            <p:ph type="ctrTitle"/>
          </p:nvPr>
        </p:nvSpPr>
        <p:spPr>
          <a:xfrm>
            <a:off x="914400" y="-438546"/>
            <a:ext cx="11185237" cy="1354692"/>
          </a:xfrm>
        </p:spPr>
        <p:txBody>
          <a:bodyPr anchor="b">
            <a:no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DAY ONE IS OVER, LOOK AT THE PROGRESS!</a:t>
            </a:r>
          </a:p>
        </p:txBody>
      </p:sp>
      <p:sp>
        <p:nvSpPr>
          <p:cNvPr id="30"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914400" y="1420093"/>
            <a:ext cx="4761571" cy="772264"/>
          </a:xfrm>
        </p:spPr>
        <p:txBody>
          <a:bodyPr anchor="t">
            <a:normAutofit/>
          </a:bodyPr>
          <a:lstStyle/>
          <a:p>
            <a:r>
              <a:rPr lang="en-US" sz="1300" dirty="0">
                <a:solidFill>
                  <a:schemeClr val="tx2"/>
                </a:solidFill>
                <a:effectLst>
                  <a:outerShdw blurRad="38100" dist="38100" dir="2700000" algn="tl">
                    <a:srgbClr val="000000">
                      <a:alpha val="43137"/>
                    </a:srgbClr>
                  </a:outerShdw>
                </a:effectLst>
              </a:rPr>
              <a:t>	</a:t>
            </a:r>
          </a:p>
        </p:txBody>
      </p:sp>
      <p:sp>
        <p:nvSpPr>
          <p:cNvPr id="6" name="TextBox 5">
            <a:extLst>
              <a:ext uri="{FF2B5EF4-FFF2-40B4-BE49-F238E27FC236}">
                <a16:creationId xmlns:a16="http://schemas.microsoft.com/office/drawing/2014/main" id="{A22B9F4F-3D40-62B5-89AA-7E768E444120}"/>
              </a:ext>
            </a:extLst>
          </p:cNvPr>
          <p:cNvSpPr txBox="1"/>
          <p:nvPr/>
        </p:nvSpPr>
        <p:spPr>
          <a:xfrm>
            <a:off x="3101248" y="3070818"/>
            <a:ext cx="6202496" cy="646331"/>
          </a:xfrm>
          <a:prstGeom prst="rect">
            <a:avLst/>
          </a:prstGeom>
          <a:noFill/>
        </p:spPr>
        <p:txBody>
          <a:bodyPr wrap="square">
            <a:spAutoFit/>
          </a:bodyPr>
          <a:lstStyle/>
          <a:p>
            <a:r>
              <a:rPr lang="en-US" dirty="0"/>
              <a:t>	</a:t>
            </a:r>
          </a:p>
          <a:p>
            <a:endParaRPr lang="en-US" dirty="0"/>
          </a:p>
        </p:txBody>
      </p:sp>
      <p:sp>
        <p:nvSpPr>
          <p:cNvPr id="10" name="TextBox 9">
            <a:extLst>
              <a:ext uri="{FF2B5EF4-FFF2-40B4-BE49-F238E27FC236}">
                <a16:creationId xmlns:a16="http://schemas.microsoft.com/office/drawing/2014/main" id="{4AA57BAD-2927-B5C6-D996-DEEB282CA9BE}"/>
              </a:ext>
            </a:extLst>
          </p:cNvPr>
          <p:cNvSpPr txBox="1"/>
          <p:nvPr/>
        </p:nvSpPr>
        <p:spPr>
          <a:xfrm>
            <a:off x="7611987" y="5486056"/>
            <a:ext cx="4351663" cy="1200329"/>
          </a:xfrm>
          <a:prstGeom prst="rect">
            <a:avLst/>
          </a:prstGeom>
          <a:noFill/>
          <a:effectLst>
            <a:outerShdw blurRad="50800" dist="38100" dir="2700000" algn="tl" rotWithShape="0">
              <a:schemeClr val="bg1">
                <a:alpha val="40000"/>
              </a:schemeClr>
            </a:outerShdw>
          </a:effectLst>
        </p:spPr>
        <p:txBody>
          <a:bodyPr wrap="square">
            <a:spAutoFit/>
          </a:bodyPr>
          <a:lstStyle/>
          <a:p>
            <a:r>
              <a:rPr lang="en-US" b="1" dirty="0">
                <a:effectLst>
                  <a:outerShdw blurRad="50800" dist="38100" dir="2700000" algn="tl" rotWithShape="0">
                    <a:prstClr val="black">
                      <a:alpha val="40000"/>
                    </a:prstClr>
                  </a:outerShdw>
                </a:effectLst>
                <a:latin typeface="Century Gothic" panose="020B0502020202020204" pitchFamily="34" charset="0"/>
              </a:rPr>
              <a:t>THE GABLES  HAVE SHEATHING AND HOUSE WRAP APPLIED; THE RAKE ENDS ARE PREBUILT AND INSTALLED BEFORE THE GABLES ARE SET. </a:t>
            </a:r>
          </a:p>
        </p:txBody>
      </p:sp>
    </p:spTree>
    <p:custDataLst>
      <p:tags r:id="rId1"/>
    </p:custDataLst>
    <p:extLst>
      <p:ext uri="{BB962C8B-B14F-4D97-AF65-F5344CB8AC3E}">
        <p14:creationId xmlns:p14="http://schemas.microsoft.com/office/powerpoint/2010/main" val="2751658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0F850-1377-1BAE-9E4E-6826722A0AD4}"/>
              </a:ext>
            </a:extLst>
          </p:cNvPr>
          <p:cNvPicPr>
            <a:picLocks noGrp="1" noRot="1" noChangeAspect="1" noMove="1" noResize="1" noEditPoints="1" noAdjustHandles="1" noChangeArrowheads="1" noChangeShapeType="1" noCrop="1"/>
          </p:cNvPicPr>
          <p:nvPr/>
        </p:nvPicPr>
        <p:blipFill rotWithShape="1">
          <a:blip r:embed="rId3">
            <a:alphaModFix amt="94000"/>
          </a:blip>
          <a:srcRect l="11556" r="-1" b="-1"/>
          <a:stretch/>
        </p:blipFill>
        <p:spPr>
          <a:xfrm>
            <a:off x="20" y="10"/>
            <a:ext cx="12191979" cy="6857990"/>
          </a:xfrm>
          <a:prstGeom prst="rect">
            <a:avLst/>
          </a:prstGeom>
          <a:noFill/>
        </p:spPr>
      </p:pic>
      <p:sp>
        <p:nvSpPr>
          <p:cNvPr id="28" name="Title 1">
            <a:extLst>
              <a:ext uri="{FF2B5EF4-FFF2-40B4-BE49-F238E27FC236}">
                <a16:creationId xmlns:a16="http://schemas.microsoft.com/office/drawing/2014/main" id="{DF6F3B29-13FA-46C2-858E-C1F3686A85F1}"/>
              </a:ext>
            </a:extLst>
          </p:cNvPr>
          <p:cNvSpPr>
            <a:spLocks noGrp="1"/>
          </p:cNvSpPr>
          <p:nvPr>
            <p:ph type="ctrTitle"/>
          </p:nvPr>
        </p:nvSpPr>
        <p:spPr>
          <a:xfrm>
            <a:off x="443345" y="-519727"/>
            <a:ext cx="9144000" cy="1824111"/>
          </a:xfrm>
        </p:spPr>
        <p:txBody>
          <a:bodyPr anchor="b">
            <a:normAutofit fontScale="90000"/>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DAY 3: ROOF IS SHEATHED OFF AND THE MECH ROUGH INS ARE IN THE WORKS!</a:t>
            </a:r>
          </a:p>
        </p:txBody>
      </p:sp>
      <p:sp>
        <p:nvSpPr>
          <p:cNvPr id="30"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914400" y="1420093"/>
            <a:ext cx="4761571" cy="1253490"/>
          </a:xfrm>
        </p:spPr>
        <p:txBody>
          <a:bodyPr anchor="t">
            <a:normAutofit/>
          </a:bodyPr>
          <a:lstStyle/>
          <a:p>
            <a:r>
              <a:rPr lang="en-US" dirty="0">
                <a:solidFill>
                  <a:srgbClr val="FFFFFF"/>
                </a:solidFill>
                <a:effectLst>
                  <a:outerShdw blurRad="38100" dist="38100" dir="2700000" algn="tl">
                    <a:srgbClr val="000000">
                      <a:alpha val="43137"/>
                    </a:srgbClr>
                  </a:outerShdw>
                </a:effectLst>
              </a:rPr>
              <a:t>	</a:t>
            </a:r>
          </a:p>
        </p:txBody>
      </p:sp>
      <p:sp>
        <p:nvSpPr>
          <p:cNvPr id="10" name="TextBox 9">
            <a:extLst>
              <a:ext uri="{FF2B5EF4-FFF2-40B4-BE49-F238E27FC236}">
                <a16:creationId xmlns:a16="http://schemas.microsoft.com/office/drawing/2014/main" id="{4AA57BAD-2927-B5C6-D996-DEEB282CA9BE}"/>
              </a:ext>
            </a:extLst>
          </p:cNvPr>
          <p:cNvSpPr txBox="1"/>
          <p:nvPr/>
        </p:nvSpPr>
        <p:spPr>
          <a:xfrm>
            <a:off x="914400" y="6273215"/>
            <a:ext cx="10233891" cy="584775"/>
          </a:xfrm>
          <a:prstGeom prst="rect">
            <a:avLst/>
          </a:prstGeom>
          <a:noFill/>
          <a:effectLst>
            <a:outerShdw blurRad="50800" dist="38100" dir="2700000" algn="tl" rotWithShape="0">
              <a:schemeClr val="bg1">
                <a:alpha val="40000"/>
              </a:schemeClr>
            </a:outerShdw>
          </a:effectLst>
        </p:spPr>
        <p:txBody>
          <a:bodyPr wrap="square">
            <a:spAutoFit/>
          </a:bodyPr>
          <a:lstStyle/>
          <a:p>
            <a:pPr>
              <a:spcAft>
                <a:spcPts val="600"/>
              </a:spcAft>
            </a:pPr>
            <a:r>
              <a:rPr lang="en-US" sz="1600" b="1" dirty="0">
                <a:effectLst>
                  <a:outerShdw blurRad="50800" dist="38100" dir="2700000" algn="tl" rotWithShape="0">
                    <a:schemeClr val="bg1">
                      <a:alpha val="40000"/>
                    </a:schemeClr>
                  </a:outerShdw>
                </a:effectLst>
                <a:latin typeface="Century Gothic" panose="020B0502020202020204" pitchFamily="34" charset="0"/>
              </a:rPr>
              <a:t>THE ROOF FRAMING IS COMPLETE; SHEATHING, SUBFASCIA, BOXED IN GABLES AND TRUSSES BRACED PER SEALED ENGINEERED DRAWINGS SUPPLIED BY STERLING PREMIUM BUILDING SYSTEMS.</a:t>
            </a:r>
          </a:p>
        </p:txBody>
      </p:sp>
    </p:spTree>
    <p:custDataLst>
      <p:tags r:id="rId1"/>
    </p:custDataLst>
    <p:extLst>
      <p:ext uri="{BB962C8B-B14F-4D97-AF65-F5344CB8AC3E}">
        <p14:creationId xmlns:p14="http://schemas.microsoft.com/office/powerpoint/2010/main" val="3798350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uck with a wooden trailer on the side of the road&#10;&#10;Description automatically generated">
            <a:extLst>
              <a:ext uri="{FF2B5EF4-FFF2-40B4-BE49-F238E27FC236}">
                <a16:creationId xmlns:a16="http://schemas.microsoft.com/office/drawing/2014/main" id="{29798165-99F6-415F-428B-0A730F94F14D}"/>
              </a:ext>
            </a:extLst>
          </p:cNvPr>
          <p:cNvPicPr>
            <a:picLocks noGrp="1" noRot="1" noChangeAspect="1" noMove="1" noResize="1" noEditPoints="1" noAdjustHandles="1" noChangeArrowheads="1" noChangeShapeType="1" noCrop="1"/>
          </p:cNvPicPr>
          <p:nvPr/>
        </p:nvPicPr>
        <p:blipFill rotWithShape="1">
          <a:blip r:embed="rId3">
            <a:alphaModFix/>
          </a:blip>
          <a:srcRect t="4781" b="1858"/>
          <a:stretch/>
        </p:blipFill>
        <p:spPr>
          <a:xfrm>
            <a:off x="0" y="0"/>
            <a:ext cx="12191999" cy="6857985"/>
          </a:xfrm>
          <a:prstGeom prst="rect">
            <a:avLst/>
          </a:prstGeom>
          <a:noFill/>
        </p:spPr>
      </p:pic>
      <p:sp>
        <p:nvSpPr>
          <p:cNvPr id="14" name="Title 1">
            <a:extLst>
              <a:ext uri="{FF2B5EF4-FFF2-40B4-BE49-F238E27FC236}">
                <a16:creationId xmlns:a16="http://schemas.microsoft.com/office/drawing/2014/main" id="{DF6F3B29-13FA-46C2-858E-C1F3686A85F1}"/>
              </a:ext>
            </a:extLst>
          </p:cNvPr>
          <p:cNvSpPr>
            <a:spLocks noGrp="1"/>
          </p:cNvSpPr>
          <p:nvPr>
            <p:ph type="ctrTitle"/>
          </p:nvPr>
        </p:nvSpPr>
        <p:spPr>
          <a:xfrm>
            <a:off x="692131" y="501650"/>
            <a:ext cx="9280359" cy="1164918"/>
          </a:xfrm>
        </p:spPr>
        <p:txBody>
          <a:bodyPr anchor="b">
            <a:noAutofit/>
          </a:bodyPr>
          <a:lstStyle/>
          <a:p>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THIS IS HOW WE </a:t>
            </a:r>
            <a:b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br>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START THE PROCESS</a:t>
            </a:r>
          </a:p>
        </p:txBody>
      </p:sp>
      <p:sp>
        <p:nvSpPr>
          <p:cNvPr id="3" name="Text Placeholder 2">
            <a:extLst>
              <a:ext uri="{FF2B5EF4-FFF2-40B4-BE49-F238E27FC236}">
                <a16:creationId xmlns:a16="http://schemas.microsoft.com/office/drawing/2014/main" id="{C0DE3496-ED71-201B-871B-50EEDDAE86F3}"/>
              </a:ext>
            </a:extLst>
          </p:cNvPr>
          <p:cNvSpPr>
            <a:spLocks noGrp="1"/>
          </p:cNvSpPr>
          <p:nvPr>
            <p:ph type="subTitle" idx="1"/>
          </p:nvPr>
        </p:nvSpPr>
        <p:spPr>
          <a:xfrm>
            <a:off x="5332310" y="4925640"/>
            <a:ext cx="5296828" cy="1350499"/>
          </a:xfrm>
        </p:spPr>
        <p:txBody>
          <a:bodyPr anchor="t">
            <a:normAutofit fontScale="25000" lnSpcReduction="20000"/>
          </a:bodyPr>
          <a:lstStyle/>
          <a:p>
            <a:pPr>
              <a:lnSpc>
                <a:spcPct val="120000"/>
              </a:lnSpc>
            </a:pPr>
            <a:endParaRPr lang="en-US" sz="1100" dirty="0">
              <a:solidFill>
                <a:schemeClr val="bg1"/>
              </a:solidFill>
            </a:endParaRPr>
          </a:p>
          <a:p>
            <a:pPr>
              <a:lnSpc>
                <a:spcPct val="120000"/>
              </a:lnSpc>
            </a:pPr>
            <a:r>
              <a:rPr lang="en-US" sz="6400" dirty="0">
                <a:effectLst>
                  <a:outerShdw blurRad="50800" dist="38100" dir="2700000" algn="tl" rotWithShape="0">
                    <a:prstClr val="black">
                      <a:alpha val="40000"/>
                    </a:prstClr>
                  </a:outerShdw>
                </a:effectLst>
                <a:latin typeface="Century Gothic" panose="020B0502020202020204" pitchFamily="34" charset="0"/>
              </a:rPr>
              <a:t>Morning of the “set”; the crane is on site and the first trucks are staged, exterior walls in the foreground and floor panels in the back </a:t>
            </a:r>
            <a:r>
              <a:rPr lang="en-US" sz="6400" dirty="0" err="1">
                <a:effectLst>
                  <a:outerShdw blurRad="50800" dist="38100" dir="2700000" algn="tl" rotWithShape="0">
                    <a:prstClr val="black">
                      <a:alpha val="40000"/>
                    </a:prstClr>
                  </a:outerShdw>
                </a:effectLst>
                <a:latin typeface="Century Gothic" panose="020B0502020202020204" pitchFamily="34" charset="0"/>
              </a:rPr>
              <a:t>grounD</a:t>
            </a:r>
            <a:endParaRPr lang="en-US" sz="6400" dirty="0">
              <a:effectLst>
                <a:outerShdw blurRad="50800" dist="38100" dir="2700000" algn="tl" rotWithShape="0">
                  <a:prstClr val="black">
                    <a:alpha val="40000"/>
                  </a:prstClr>
                </a:outerShdw>
              </a:effectLst>
              <a:latin typeface="Century Gothic" panose="020B0502020202020204" pitchFamily="34" charset="0"/>
            </a:endParaRPr>
          </a:p>
          <a:p>
            <a:pPr>
              <a:lnSpc>
                <a:spcPct val="120000"/>
              </a:lnSpc>
            </a:pPr>
            <a:r>
              <a:rPr lang="en-US" sz="6400" dirty="0">
                <a:effectLst>
                  <a:outerShdw blurRad="50800" dist="38100" dir="2700000" algn="tl" rotWithShape="0">
                    <a:prstClr val="black">
                      <a:alpha val="40000"/>
                    </a:prstClr>
                  </a:outerShdw>
                </a:effectLst>
                <a:latin typeface="Century Gothic" panose="020B0502020202020204" pitchFamily="34" charset="0"/>
              </a:rPr>
              <a:t>let’s start building that new home!</a:t>
            </a:r>
            <a:r>
              <a:rPr lang="en-US" sz="6400" dirty="0">
                <a:solidFill>
                  <a:schemeClr val="bg1"/>
                </a:solidFill>
                <a:highlight>
                  <a:srgbClr val="C0C0C0"/>
                </a:highlight>
                <a:latin typeface="Century Gothic" panose="020B0502020202020204" pitchFamily="34" charset="0"/>
              </a:rPr>
              <a:t>	</a:t>
            </a:r>
          </a:p>
        </p:txBody>
      </p:sp>
    </p:spTree>
    <p:custDataLst>
      <p:tags r:id="rId1"/>
    </p:custDataLst>
    <p:extLst>
      <p:ext uri="{BB962C8B-B14F-4D97-AF65-F5344CB8AC3E}">
        <p14:creationId xmlns:p14="http://schemas.microsoft.com/office/powerpoint/2010/main" val="24261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838423-0E87-EC8B-BC0B-7C94BDA9ACA6}"/>
              </a:ext>
            </a:extLst>
          </p:cNvPr>
          <p:cNvPicPr>
            <a:picLocks noChangeAspect="1"/>
          </p:cNvPicPr>
          <p:nvPr/>
        </p:nvPicPr>
        <p:blipFill rotWithShape="1">
          <a:blip r:embed="rId3">
            <a:alphaModFix/>
          </a:blip>
          <a:srcRect t="13129"/>
          <a:stretch/>
        </p:blipFill>
        <p:spPr>
          <a:xfrm>
            <a:off x="57674" y="0"/>
            <a:ext cx="12191998" cy="6857848"/>
          </a:xfrm>
          <a:prstGeom prst="rect">
            <a:avLst/>
          </a:prstGeom>
          <a:noFill/>
        </p:spPr>
      </p:pic>
      <p:sp>
        <p:nvSpPr>
          <p:cNvPr id="14" name="Title 1">
            <a:extLst>
              <a:ext uri="{FF2B5EF4-FFF2-40B4-BE49-F238E27FC236}">
                <a16:creationId xmlns:a16="http://schemas.microsoft.com/office/drawing/2014/main" id="{DF6F3B29-13FA-46C2-858E-C1F3686A85F1}"/>
              </a:ext>
            </a:extLst>
          </p:cNvPr>
          <p:cNvSpPr>
            <a:spLocks noGrp="1"/>
          </p:cNvSpPr>
          <p:nvPr>
            <p:ph type="ctrTitle"/>
          </p:nvPr>
        </p:nvSpPr>
        <p:spPr>
          <a:xfrm>
            <a:off x="5524150" y="3521879"/>
            <a:ext cx="5758629" cy="1561514"/>
          </a:xfrm>
        </p:spPr>
        <p:txBody>
          <a:bodyPr anchor="t">
            <a:normAutofit fontScale="90000"/>
          </a:bodyPr>
          <a:lstStyle/>
          <a:p>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FLOOR PANEL #1 </a:t>
            </a:r>
            <a:b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br>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IS BEING LIFTED </a:t>
            </a:r>
            <a:b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br>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INTO PLACE</a:t>
            </a:r>
          </a:p>
        </p:txBody>
      </p:sp>
      <p:sp>
        <p:nvSpPr>
          <p:cNvPr id="3" name="Text Placeholder 2">
            <a:extLst>
              <a:ext uri="{FF2B5EF4-FFF2-40B4-BE49-F238E27FC236}">
                <a16:creationId xmlns:a16="http://schemas.microsoft.com/office/drawing/2014/main" id="{C0DE3496-ED71-201B-871B-50EEDDAE86F3}"/>
              </a:ext>
            </a:extLst>
          </p:cNvPr>
          <p:cNvSpPr>
            <a:spLocks noGrp="1"/>
          </p:cNvSpPr>
          <p:nvPr>
            <p:ph type="subTitle" idx="1"/>
          </p:nvPr>
        </p:nvSpPr>
        <p:spPr>
          <a:xfrm>
            <a:off x="218133" y="1606746"/>
            <a:ext cx="5935540" cy="1561514"/>
          </a:xfrm>
        </p:spPr>
        <p:txBody>
          <a:bodyPr anchor="b">
            <a:noAutofit/>
          </a:bodyPr>
          <a:lstStyle/>
          <a:p>
            <a:pPr>
              <a:lnSpc>
                <a:spcPct val="120000"/>
              </a:lnSpc>
            </a:pPr>
            <a:r>
              <a:rPr lang="en-US" sz="1600" dirty="0">
                <a:effectLst>
                  <a:outerShdw blurRad="38100" dist="38100" dir="2700000" algn="tl">
                    <a:srgbClr val="000000">
                      <a:alpha val="43137"/>
                    </a:srgbClr>
                  </a:outerShdw>
                </a:effectLst>
                <a:latin typeface="Century Gothic" panose="020B0502020202020204" pitchFamily="34" charset="0"/>
              </a:rPr>
              <a:t>Yes we panelize the floor system too.  </a:t>
            </a:r>
          </a:p>
          <a:p>
            <a:pPr>
              <a:lnSpc>
                <a:spcPct val="120000"/>
              </a:lnSpc>
            </a:pPr>
            <a:r>
              <a:rPr lang="en-US" sz="1600" dirty="0">
                <a:effectLst>
                  <a:outerShdw blurRad="38100" dist="38100" dir="2700000" algn="tl">
                    <a:srgbClr val="000000">
                      <a:alpha val="43137"/>
                    </a:srgbClr>
                  </a:outerShdw>
                </a:effectLst>
                <a:latin typeface="Century Gothic" panose="020B0502020202020204" pitchFamily="34" charset="0"/>
              </a:rPr>
              <a:t>Whether it’s 2x10 or 2x12s, floor trusses or I-joists like this one.  The panels are built with floor sheathing glued and nailed along with any blocking, and the panels are even designed around the stair way openings!</a:t>
            </a:r>
          </a:p>
        </p:txBody>
      </p:sp>
      <p:sp>
        <p:nvSpPr>
          <p:cNvPr id="20"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normAutofit/>
          </a:bodyPr>
          <a:lstStyle/>
          <a:p>
            <a:pPr>
              <a:spcAft>
                <a:spcPts val="600"/>
              </a:spcAft>
            </a:pPr>
            <a:fld id="{2B6A0707-BFCA-4BDD-8B25-E2A14A0F80A6}" type="slidenum">
              <a:rPr lang="en-US">
                <a:solidFill>
                  <a:srgbClr val="FFFFFF"/>
                </a:solidFill>
              </a:rPr>
              <a:pPr>
                <a:spcAft>
                  <a:spcPts val="600"/>
                </a:spcAft>
              </a:pPr>
              <a:t>3</a:t>
            </a:fld>
            <a:endParaRPr lang="en-US">
              <a:solidFill>
                <a:srgbClr val="FFFFFF"/>
              </a:solidFill>
            </a:endParaRPr>
          </a:p>
        </p:txBody>
      </p:sp>
    </p:spTree>
    <p:custDataLst>
      <p:tags r:id="rId1"/>
    </p:custDataLst>
    <p:extLst>
      <p:ext uri="{BB962C8B-B14F-4D97-AF65-F5344CB8AC3E}">
        <p14:creationId xmlns:p14="http://schemas.microsoft.com/office/powerpoint/2010/main" val="381632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CC65C-5752-2799-EA47-9A9711532192}"/>
              </a:ext>
            </a:extLst>
          </p:cNvPr>
          <p:cNvPicPr>
            <a:picLocks noGrp="1" noRot="1" noChangeAspect="1" noMove="1" noResize="1" noEditPoints="1" noAdjustHandles="1" noChangeArrowheads="1" noChangeShapeType="1" noCrop="1"/>
          </p:cNvPicPr>
          <p:nvPr/>
        </p:nvPicPr>
        <p:blipFill rotWithShape="1">
          <a:blip r:embed="rId3">
            <a:alphaModFix/>
          </a:blip>
          <a:srcRect t="16045"/>
          <a:stretch/>
        </p:blipFill>
        <p:spPr>
          <a:xfrm>
            <a:off x="1" y="15"/>
            <a:ext cx="12191999" cy="6857985"/>
          </a:xfrm>
          <a:prstGeom prst="rect">
            <a:avLst/>
          </a:prstGeom>
          <a:noFill/>
        </p:spPr>
      </p:pic>
      <p:sp>
        <p:nvSpPr>
          <p:cNvPr id="14" name="Title 1">
            <a:extLst>
              <a:ext uri="{FF2B5EF4-FFF2-40B4-BE49-F238E27FC236}">
                <a16:creationId xmlns:a16="http://schemas.microsoft.com/office/drawing/2014/main" id="{DF6F3B29-13FA-46C2-858E-C1F3686A85F1}"/>
              </a:ext>
            </a:extLst>
          </p:cNvPr>
          <p:cNvSpPr>
            <a:spLocks noGrp="1"/>
          </p:cNvSpPr>
          <p:nvPr>
            <p:ph type="ctrTitle"/>
          </p:nvPr>
        </p:nvSpPr>
        <p:spPr>
          <a:xfrm>
            <a:off x="7765609" y="707410"/>
            <a:ext cx="5296829" cy="1495541"/>
          </a:xfrm>
        </p:spPr>
        <p:txBody>
          <a:bodyPr anchor="b">
            <a:norm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HERE COMES </a:t>
            </a:r>
            <a:b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b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FLOOR PANEL #2</a:t>
            </a:r>
          </a:p>
        </p:txBody>
      </p:sp>
      <p:sp>
        <p:nvSpPr>
          <p:cNvPr id="3" name="Text Placeholder 2">
            <a:extLst>
              <a:ext uri="{FF2B5EF4-FFF2-40B4-BE49-F238E27FC236}">
                <a16:creationId xmlns:a16="http://schemas.microsoft.com/office/drawing/2014/main" id="{C0DE3496-ED71-201B-871B-50EEDDAE86F3}"/>
              </a:ext>
            </a:extLst>
          </p:cNvPr>
          <p:cNvSpPr>
            <a:spLocks noGrp="1"/>
          </p:cNvSpPr>
          <p:nvPr>
            <p:ph type="subTitle" idx="1"/>
          </p:nvPr>
        </p:nvSpPr>
        <p:spPr>
          <a:xfrm>
            <a:off x="70338" y="136525"/>
            <a:ext cx="6096000" cy="1714309"/>
          </a:xfrm>
        </p:spPr>
        <p:txBody>
          <a:bodyPr anchor="t">
            <a:noAutofit/>
          </a:bodyPr>
          <a:lstStyle/>
          <a:p>
            <a:pPr>
              <a:lnSpc>
                <a:spcPct val="120000"/>
              </a:lnSpc>
            </a:pPr>
            <a:r>
              <a:rPr lang="en-US" sz="1200" dirty="0">
                <a:effectLst>
                  <a:outerShdw blurRad="38100" dist="38100" dir="2700000" algn="tl">
                    <a:schemeClr val="bg2">
                      <a:alpha val="43000"/>
                    </a:schemeClr>
                  </a:outerShdw>
                </a:effectLst>
                <a:latin typeface="Century Gothic" panose="020B0502020202020204" pitchFamily="34" charset="0"/>
              </a:rPr>
              <a:t>Here Comes floor Panel #2; notice the built in notch to follow the jog in the foundation.  You can also see the install perpendicular blocking as required by code.  This panel will slip into the groove of the subfloor on panel #1 subfloor…a simple bead of construction adhesive along that seam and then nail into place.</a:t>
            </a:r>
          </a:p>
        </p:txBody>
      </p:sp>
    </p:spTree>
    <p:custDataLst>
      <p:tags r:id="rId1"/>
    </p:custDataLst>
    <p:extLst>
      <p:ext uri="{BB962C8B-B14F-4D97-AF65-F5344CB8AC3E}">
        <p14:creationId xmlns:p14="http://schemas.microsoft.com/office/powerpoint/2010/main" val="504138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28501C-F100-9A1E-E7E6-F88A2765B1B0}"/>
              </a:ext>
            </a:extLst>
          </p:cNvPr>
          <p:cNvPicPr>
            <a:picLocks noGrp="1" noRot="1" noChangeAspect="1" noMove="1" noResize="1" noEditPoints="1" noAdjustHandles="1" noChangeArrowheads="1" noChangeShapeType="1" noCrop="1"/>
          </p:cNvPicPr>
          <p:nvPr/>
        </p:nvPicPr>
        <p:blipFill rotWithShape="1">
          <a:blip r:embed="rId3">
            <a:alphaModFix/>
          </a:blip>
          <a:srcRect l="3553"/>
          <a:stretch/>
        </p:blipFill>
        <p:spPr>
          <a:xfrm>
            <a:off x="1" y="0"/>
            <a:ext cx="12191999" cy="6857848"/>
          </a:xfrm>
          <a:prstGeom prst="rect">
            <a:avLst/>
          </a:prstGeom>
          <a:noFill/>
        </p:spPr>
      </p:pic>
      <p:sp>
        <p:nvSpPr>
          <p:cNvPr id="30"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3017193" y="5223158"/>
            <a:ext cx="4814371" cy="1564014"/>
          </a:xfrm>
          <a:effectLst>
            <a:outerShdw blurRad="50800" dist="38100" dir="2700000" algn="tl" rotWithShape="0">
              <a:prstClr val="black">
                <a:alpha val="40000"/>
              </a:prstClr>
            </a:outerShdw>
          </a:effectLst>
        </p:spPr>
        <p:txBody>
          <a:bodyPr anchor="b">
            <a:noAutofit/>
          </a:bodyPr>
          <a:lstStyle/>
          <a:p>
            <a:pPr>
              <a:lnSpc>
                <a:spcPct val="120000"/>
              </a:lnSpc>
            </a:pPr>
            <a:r>
              <a:rPr lang="en-US" sz="1200" dirty="0">
                <a:effectLst>
                  <a:outerShdw blurRad="38100" dist="38100" dir="2700000" algn="tl">
                    <a:schemeClr val="bg2">
                      <a:alpha val="43000"/>
                    </a:schemeClr>
                  </a:outerShdw>
                </a:effectLst>
                <a:latin typeface="Century Gothic" panose="020B0502020202020204" pitchFamily="34" charset="0"/>
              </a:rPr>
              <a:t>the exterior walls are framed in, with all the openings for windows and exterior doors.  House wrap installed, stapled off, and folded into those openings.  Windows installed, squared and plumbed, along with the weather-proof tape…talk about efficiency!</a:t>
            </a:r>
          </a:p>
        </p:txBody>
      </p:sp>
      <p:sp>
        <p:nvSpPr>
          <p:cNvPr id="6" name="Title 5">
            <a:extLst>
              <a:ext uri="{FF2B5EF4-FFF2-40B4-BE49-F238E27FC236}">
                <a16:creationId xmlns:a16="http://schemas.microsoft.com/office/drawing/2014/main" id="{A2B0B341-6DF3-689E-56FD-2B2F909A34A4}"/>
              </a:ext>
            </a:extLst>
          </p:cNvPr>
          <p:cNvSpPr>
            <a:spLocks noGrp="1"/>
          </p:cNvSpPr>
          <p:nvPr>
            <p:ph type="ctrTitle"/>
          </p:nvPr>
        </p:nvSpPr>
        <p:spPr>
          <a:xfrm>
            <a:off x="344638" y="344277"/>
            <a:ext cx="6622379" cy="2016087"/>
          </a:xfrm>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LATER THE SAME MORNING, WE ARE SETTING THE EXTERIOR WALLS</a:t>
            </a:r>
          </a:p>
        </p:txBody>
      </p:sp>
    </p:spTree>
    <p:custDataLst>
      <p:tags r:id="rId1"/>
    </p:custDataLst>
    <p:extLst>
      <p:ext uri="{BB962C8B-B14F-4D97-AF65-F5344CB8AC3E}">
        <p14:creationId xmlns:p14="http://schemas.microsoft.com/office/powerpoint/2010/main" val="537614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ane lifting a house with a frame&#10;&#10;Description automatically generated">
            <a:extLst>
              <a:ext uri="{FF2B5EF4-FFF2-40B4-BE49-F238E27FC236}">
                <a16:creationId xmlns:a16="http://schemas.microsoft.com/office/drawing/2014/main" id="{B7859BE3-CD45-D6B9-A1B3-F6893A2BD8AC}"/>
              </a:ext>
            </a:extLst>
          </p:cNvPr>
          <p:cNvPicPr>
            <a:picLocks noGrp="1" noRot="1" noChangeAspect="1" noMove="1" noResize="1" noEditPoints="1" noAdjustHandles="1" noChangeArrowheads="1" noChangeShapeType="1" noCrop="1"/>
          </p:cNvPicPr>
          <p:nvPr/>
        </p:nvPicPr>
        <p:blipFill rotWithShape="1">
          <a:blip r:embed="rId3">
            <a:alphaModFix amt="90000"/>
          </a:blip>
          <a:srcRect t="15994" b="6686"/>
          <a:stretch/>
        </p:blipFill>
        <p:spPr>
          <a:xfrm>
            <a:off x="1" y="152"/>
            <a:ext cx="12191999" cy="6857848"/>
          </a:xfrm>
          <a:prstGeom prst="rect">
            <a:avLst/>
          </a:prstGeom>
          <a:noFill/>
        </p:spPr>
      </p:pic>
      <p:sp>
        <p:nvSpPr>
          <p:cNvPr id="28" name="Title 1">
            <a:extLst>
              <a:ext uri="{FF2B5EF4-FFF2-40B4-BE49-F238E27FC236}">
                <a16:creationId xmlns:a16="http://schemas.microsoft.com/office/drawing/2014/main" id="{DF6F3B29-13FA-46C2-858E-C1F3686A85F1}"/>
              </a:ext>
            </a:extLst>
          </p:cNvPr>
          <p:cNvSpPr>
            <a:spLocks noGrp="1"/>
          </p:cNvSpPr>
          <p:nvPr>
            <p:ph type="ctrTitle"/>
          </p:nvPr>
        </p:nvSpPr>
        <p:spPr>
          <a:xfrm>
            <a:off x="7293166" y="840789"/>
            <a:ext cx="4761571" cy="1604790"/>
          </a:xfrm>
        </p:spPr>
        <p:txBody>
          <a:bodyPr anchor="b">
            <a:noAutofit/>
          </a:bodyPr>
          <a:lstStyle/>
          <a:p>
            <a:r>
              <a:rPr lang="en-US" sz="3600" b="1" dirty="0">
                <a:solidFill>
                  <a:srgbClr val="FFFFFF"/>
                </a:solidFill>
                <a:effectLst>
                  <a:outerShdw blurRad="38100" dist="38100" dir="2700000" algn="tl">
                    <a:srgbClr val="000000">
                      <a:alpha val="43137"/>
                    </a:srgbClr>
                  </a:outerShdw>
                </a:effectLst>
                <a:latin typeface="Century Gothic" panose="020B0502020202020204" pitchFamily="34" charset="0"/>
              </a:rPr>
              <a:t>THE INTERIOR SIDE OF THE EXTERIOR WALLS!</a:t>
            </a:r>
          </a:p>
        </p:txBody>
      </p:sp>
      <p:sp>
        <p:nvSpPr>
          <p:cNvPr id="30"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1091672" y="2610172"/>
            <a:ext cx="5567746" cy="1066152"/>
          </a:xfrm>
        </p:spPr>
        <p:txBody>
          <a:bodyPr anchor="t">
            <a:noAutofit/>
          </a:bodyPr>
          <a:lstStyle/>
          <a:p>
            <a:pPr>
              <a:lnSpc>
                <a:spcPct val="120000"/>
              </a:lnSpc>
            </a:pPr>
            <a:r>
              <a:rPr lang="en-US" sz="1600" dirty="0">
                <a:effectLst>
                  <a:outerShdw blurRad="38100" dist="38100" dir="2700000" algn="tl">
                    <a:schemeClr val="bg1">
                      <a:alpha val="43000"/>
                    </a:schemeClr>
                  </a:outerShdw>
                </a:effectLst>
                <a:latin typeface="Century Gothic" panose="020B0502020202020204" pitchFamily="34" charset="0"/>
              </a:rPr>
              <a:t>Talk about planning.  Headers, perpendicular partition and curtain rod blocking already installed and ready to go!</a:t>
            </a:r>
          </a:p>
        </p:txBody>
      </p:sp>
    </p:spTree>
    <p:custDataLst>
      <p:tags r:id="rId1"/>
    </p:custDataLst>
    <p:extLst>
      <p:ext uri="{BB962C8B-B14F-4D97-AF65-F5344CB8AC3E}">
        <p14:creationId xmlns:p14="http://schemas.microsoft.com/office/powerpoint/2010/main" val="274329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7C1-E61C-7CD6-6B87-E7E21B3D0A29}"/>
              </a:ext>
            </a:extLst>
          </p:cNvPr>
          <p:cNvPicPr>
            <a:picLocks noGrp="1" noRot="1" noChangeAspect="1" noMove="1" noResize="1" noEditPoints="1" noAdjustHandles="1" noChangeArrowheads="1" noChangeShapeType="1" noCrop="1"/>
          </p:cNvPicPr>
          <p:nvPr/>
        </p:nvPicPr>
        <p:blipFill rotWithShape="1">
          <a:blip r:embed="rId3">
            <a:alphaModFix amt="90000"/>
          </a:blip>
          <a:srcRect b="14122"/>
          <a:stretch/>
        </p:blipFill>
        <p:spPr>
          <a:xfrm>
            <a:off x="20" y="10"/>
            <a:ext cx="12191979" cy="6857990"/>
          </a:xfrm>
          <a:prstGeom prst="rect">
            <a:avLst/>
          </a:prstGeom>
          <a:noFill/>
        </p:spPr>
      </p:pic>
      <p:sp>
        <p:nvSpPr>
          <p:cNvPr id="28" name="Title 1">
            <a:extLst>
              <a:ext uri="{FF2B5EF4-FFF2-40B4-BE49-F238E27FC236}">
                <a16:creationId xmlns:a16="http://schemas.microsoft.com/office/drawing/2014/main" id="{DF6F3B29-13FA-46C2-858E-C1F3686A85F1}"/>
              </a:ext>
            </a:extLst>
          </p:cNvPr>
          <p:cNvSpPr>
            <a:spLocks noGrp="1"/>
          </p:cNvSpPr>
          <p:nvPr>
            <p:ph type="ctrTitle"/>
          </p:nvPr>
        </p:nvSpPr>
        <p:spPr>
          <a:xfrm>
            <a:off x="195701" y="-614418"/>
            <a:ext cx="10798310" cy="2133756"/>
          </a:xfrm>
        </p:spPr>
        <p:txBody>
          <a:bodyPr anchor="b">
            <a:no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ALL THE EXTERIOR WALLS ARE SET </a:t>
            </a:r>
            <a:b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b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LET’S START ON THE INTERIOR WALLS.</a:t>
            </a:r>
          </a:p>
        </p:txBody>
      </p:sp>
      <p:sp>
        <p:nvSpPr>
          <p:cNvPr id="30"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7430409" y="5467985"/>
            <a:ext cx="4761571" cy="1253490"/>
          </a:xfrm>
          <a:effectLst>
            <a:outerShdw blurRad="50800" dist="38100" dir="2700000" algn="tl" rotWithShape="0">
              <a:prstClr val="black">
                <a:alpha val="40000"/>
              </a:prstClr>
            </a:outerShdw>
          </a:effectLst>
        </p:spPr>
        <p:txBody>
          <a:bodyPr anchor="t">
            <a:normAutofit fontScale="85000" lnSpcReduction="20000"/>
          </a:bodyPr>
          <a:lstStyle/>
          <a:p>
            <a:pPr>
              <a:lnSpc>
                <a:spcPct val="120000"/>
              </a:lnSpc>
            </a:pPr>
            <a:r>
              <a:rPr lang="en-US" dirty="0">
                <a:effectLst>
                  <a:outerShdw blurRad="38100" dist="38100" dir="2700000" algn="tl">
                    <a:schemeClr val="bg1">
                      <a:alpha val="43000"/>
                    </a:schemeClr>
                  </a:outerShdw>
                </a:effectLst>
                <a:latin typeface="Century Gothic" panose="020B0502020202020204" pitchFamily="34" charset="0"/>
              </a:rPr>
              <a:t>The interior walls are bundled together and set as a pack on the inside of the building; just need to remove the straps and carry into place!</a:t>
            </a:r>
          </a:p>
        </p:txBody>
      </p:sp>
    </p:spTree>
    <p:custDataLst>
      <p:tags r:id="rId1"/>
    </p:custDataLst>
    <p:extLst>
      <p:ext uri="{BB962C8B-B14F-4D97-AF65-F5344CB8AC3E}">
        <p14:creationId xmlns:p14="http://schemas.microsoft.com/office/powerpoint/2010/main" val="1885001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D4782B-0FCE-0D38-220B-8D5BA317AFF5}"/>
              </a:ext>
            </a:extLst>
          </p:cNvPr>
          <p:cNvPicPr>
            <a:picLocks noGrp="1" noRot="1" noChangeAspect="1" noMove="1" noResize="1" noEditPoints="1" noAdjustHandles="1" noChangeArrowheads="1" noChangeShapeType="1" noCrop="1"/>
          </p:cNvPicPr>
          <p:nvPr/>
        </p:nvPicPr>
        <p:blipFill rotWithShape="1">
          <a:blip r:embed="rId3">
            <a:alphaModFix amt="83000"/>
          </a:blip>
          <a:srcRect t="3034" b="15739"/>
          <a:stretch/>
        </p:blipFill>
        <p:spPr>
          <a:xfrm>
            <a:off x="-142835" y="-112857"/>
            <a:ext cx="13208579" cy="7429810"/>
          </a:xfrm>
          <a:prstGeom prst="rect">
            <a:avLst/>
          </a:prstGeom>
          <a:noFill/>
          <a:effectLst>
            <a:outerShdw blurRad="50800" dist="50800" dir="5400000" algn="ctr" rotWithShape="0">
              <a:schemeClr val="bg1"/>
            </a:outerShdw>
          </a:effectLst>
        </p:spPr>
      </p:pic>
      <p:sp>
        <p:nvSpPr>
          <p:cNvPr id="28" name="Title 1">
            <a:extLst>
              <a:ext uri="{FF2B5EF4-FFF2-40B4-BE49-F238E27FC236}">
                <a16:creationId xmlns:a16="http://schemas.microsoft.com/office/drawing/2014/main" id="{DF6F3B29-13FA-46C2-858E-C1F3686A85F1}"/>
              </a:ext>
            </a:extLst>
          </p:cNvPr>
          <p:cNvSpPr>
            <a:spLocks noGrp="1"/>
          </p:cNvSpPr>
          <p:nvPr>
            <p:ph type="ctrTitle"/>
          </p:nvPr>
        </p:nvSpPr>
        <p:spPr>
          <a:xfrm>
            <a:off x="295563" y="136525"/>
            <a:ext cx="5296829" cy="826265"/>
          </a:xfrm>
        </p:spPr>
        <p:txBody>
          <a:bodyPr anchor="b">
            <a:normAutofit fontScale="90000"/>
          </a:bodyPr>
          <a:lstStyle/>
          <a:p>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TIME FOR THE DETAILS</a:t>
            </a:r>
          </a:p>
        </p:txBody>
      </p:sp>
      <p:sp>
        <p:nvSpPr>
          <p:cNvPr id="30"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749851" y="4900832"/>
            <a:ext cx="8588113" cy="1702615"/>
          </a:xfrm>
          <a:effectLst>
            <a:outerShdw blurRad="50800" dist="38100" dir="2700000" algn="tl" rotWithShape="0">
              <a:schemeClr val="bg1">
                <a:alpha val="40000"/>
              </a:schemeClr>
            </a:outerShdw>
          </a:effectLst>
        </p:spPr>
        <p:txBody>
          <a:bodyPr anchor="t">
            <a:normAutofit/>
          </a:bodyPr>
          <a:lstStyle/>
          <a:p>
            <a:pPr>
              <a:lnSpc>
                <a:spcPct val="120000"/>
              </a:lnSpc>
            </a:pPr>
            <a:r>
              <a:rPr lang="en-US" sz="1600" dirty="0">
                <a:effectLst>
                  <a:outerShdw blurRad="50800" dist="38100" dir="2700000" algn="tl" rotWithShape="0">
                    <a:prstClr val="black">
                      <a:alpha val="40000"/>
                    </a:prstClr>
                  </a:outerShdw>
                </a:effectLst>
                <a:latin typeface="Century Gothic" panose="020B0502020202020204" pitchFamily="34" charset="0"/>
              </a:rPr>
              <a:t>Exterior walls on the interior, to close off the attic areas from the main ceiling areas along vaulted ceiling rooms.</a:t>
            </a:r>
          </a:p>
          <a:p>
            <a:pPr>
              <a:lnSpc>
                <a:spcPct val="120000"/>
              </a:lnSpc>
            </a:pPr>
            <a:r>
              <a:rPr lang="en-US" sz="1600" dirty="0">
                <a:effectLst>
                  <a:outerShdw blurRad="50800" dist="38100" dir="2700000" algn="tl" rotWithShape="0">
                    <a:prstClr val="black">
                      <a:alpha val="40000"/>
                    </a:prstClr>
                  </a:outerShdw>
                </a:effectLst>
                <a:latin typeface="Century Gothic" panose="020B0502020202020204" pitchFamily="34" charset="0"/>
              </a:rPr>
              <a:t>Engineered </a:t>
            </a:r>
            <a:r>
              <a:rPr lang="en-US" sz="1600" dirty="0" err="1">
                <a:effectLst>
                  <a:outerShdw blurRad="50800" dist="38100" dir="2700000" algn="tl" rotWithShape="0">
                    <a:prstClr val="black">
                      <a:alpha val="40000"/>
                    </a:prstClr>
                  </a:outerShdw>
                </a:effectLst>
                <a:latin typeface="Century Gothic" panose="020B0502020202020204" pitchFamily="34" charset="0"/>
              </a:rPr>
              <a:t>lvl</a:t>
            </a:r>
            <a:r>
              <a:rPr lang="en-US" sz="1600" dirty="0">
                <a:effectLst>
                  <a:outerShdw blurRad="50800" dist="38100" dir="2700000" algn="tl" rotWithShape="0">
                    <a:prstClr val="black">
                      <a:alpha val="40000"/>
                    </a:prstClr>
                  </a:outerShdw>
                </a:effectLst>
                <a:latin typeface="Century Gothic" panose="020B0502020202020204" pitchFamily="34" charset="0"/>
              </a:rPr>
              <a:t> studs along areas for cabinetry or per your specifications.</a:t>
            </a:r>
            <a:endParaRPr lang="en-US" sz="1600" dirty="0">
              <a:effectLst>
                <a:outerShdw blurRad="50800" dist="38100" dir="2700000" algn="tl" rotWithShape="0">
                  <a:prstClr val="black">
                    <a:alpha val="40000"/>
                  </a:prstClr>
                </a:outerShdw>
              </a:effectLst>
              <a:highlight>
                <a:srgbClr val="C0C0C0"/>
              </a:highlight>
              <a:latin typeface="Century Gothic" panose="020B0502020202020204" pitchFamily="34" charset="0"/>
            </a:endParaRPr>
          </a:p>
        </p:txBody>
      </p:sp>
    </p:spTree>
    <p:custDataLst>
      <p:tags r:id="rId1"/>
    </p:custDataLst>
    <p:extLst>
      <p:ext uri="{BB962C8B-B14F-4D97-AF65-F5344CB8AC3E}">
        <p14:creationId xmlns:p14="http://schemas.microsoft.com/office/powerpoint/2010/main" val="776289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746CB-71A7-1312-6565-3725F1343B80}"/>
              </a:ext>
            </a:extLst>
          </p:cNvPr>
          <p:cNvPicPr>
            <a:picLocks noChangeAspect="1"/>
          </p:cNvPicPr>
          <p:nvPr/>
        </p:nvPicPr>
        <p:blipFill rotWithShape="1">
          <a:blip r:embed="rId3">
            <a:alphaModFix/>
          </a:blip>
          <a:srcRect b="17583"/>
          <a:stretch/>
        </p:blipFill>
        <p:spPr>
          <a:xfrm>
            <a:off x="0" y="-136515"/>
            <a:ext cx="12191979" cy="6857990"/>
          </a:xfrm>
          <a:prstGeom prst="rect">
            <a:avLst/>
          </a:prstGeom>
          <a:noFill/>
        </p:spPr>
      </p:pic>
      <p:sp>
        <p:nvSpPr>
          <p:cNvPr id="28" name="Title 1">
            <a:extLst>
              <a:ext uri="{FF2B5EF4-FFF2-40B4-BE49-F238E27FC236}">
                <a16:creationId xmlns:a16="http://schemas.microsoft.com/office/drawing/2014/main" id="{DF6F3B29-13FA-46C2-858E-C1F3686A85F1}"/>
              </a:ext>
            </a:extLst>
          </p:cNvPr>
          <p:cNvSpPr>
            <a:spLocks noGrp="1"/>
          </p:cNvSpPr>
          <p:nvPr>
            <p:ph type="ctrTitle"/>
          </p:nvPr>
        </p:nvSpPr>
        <p:spPr>
          <a:xfrm>
            <a:off x="348201" y="-247230"/>
            <a:ext cx="9627074" cy="1140245"/>
          </a:xfrm>
        </p:spPr>
        <p:txBody>
          <a:bodyPr anchor="b">
            <a:noAutofit/>
          </a:bodyPr>
          <a:lstStyle/>
          <a:p>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LATER THAT AFTERNOON  SAME DAY</a:t>
            </a:r>
          </a:p>
        </p:txBody>
      </p:sp>
      <p:sp>
        <p:nvSpPr>
          <p:cNvPr id="30"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623418" y="4883596"/>
            <a:ext cx="4761571" cy="1140245"/>
          </a:xfrm>
        </p:spPr>
        <p:txBody>
          <a:bodyPr anchor="t">
            <a:noAutofit/>
          </a:bodyPr>
          <a:lstStyle/>
          <a:p>
            <a:pPr>
              <a:lnSpc>
                <a:spcPct val="120000"/>
              </a:lnSpc>
            </a:pPr>
            <a:r>
              <a:rPr lang="en-US" sz="1400" dirty="0">
                <a:effectLst>
                  <a:outerShdw blurRad="38100" dist="38100" dir="2700000" algn="tl">
                    <a:schemeClr val="bg1">
                      <a:alpha val="43000"/>
                    </a:schemeClr>
                  </a:outerShdw>
                </a:effectLst>
                <a:latin typeface="Century Gothic" panose="020B0502020202020204" pitchFamily="34" charset="0"/>
              </a:rPr>
              <a:t>Time to set the roof trusses. this truss has a vault that corresponds with the balloon framed raked wall on the exterior.</a:t>
            </a:r>
            <a:r>
              <a:rPr lang="en-US" sz="1100" dirty="0">
                <a:solidFill>
                  <a:srgbClr val="FFFFFF"/>
                </a:solidFill>
                <a:effectLst>
                  <a:outerShdw blurRad="38100" dist="38100" dir="2700000" algn="tl">
                    <a:srgbClr val="000000">
                      <a:alpha val="43137"/>
                    </a:srgbClr>
                  </a:outerShdw>
                </a:effectLst>
                <a:highlight>
                  <a:srgbClr val="C0C0C0"/>
                </a:highlight>
                <a:latin typeface="Century Gothic" panose="020B0502020202020204" pitchFamily="34" charset="0"/>
              </a:rPr>
              <a:t>	</a:t>
            </a:r>
          </a:p>
        </p:txBody>
      </p:sp>
    </p:spTree>
    <p:custDataLst>
      <p:tags r:id="rId1"/>
    </p:custDataLst>
    <p:extLst>
      <p:ext uri="{BB962C8B-B14F-4D97-AF65-F5344CB8AC3E}">
        <p14:creationId xmlns:p14="http://schemas.microsoft.com/office/powerpoint/2010/main" val="1022454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shVTI">
  <a:themeElements>
    <a:clrScheme name="AnalogousFromDarkSeedLeftStep">
      <a:dk1>
        <a:srgbClr val="000000"/>
      </a:dk1>
      <a:lt1>
        <a:srgbClr val="FFFFFF"/>
      </a:lt1>
      <a:dk2>
        <a:srgbClr val="1B2430"/>
      </a:dk2>
      <a:lt2>
        <a:srgbClr val="F0F3F1"/>
      </a:lt2>
      <a:accent1>
        <a:srgbClr val="C34DA6"/>
      </a:accent1>
      <a:accent2>
        <a:srgbClr val="9D3BB1"/>
      </a:accent2>
      <a:accent3>
        <a:srgbClr val="7E4DC3"/>
      </a:accent3>
      <a:accent4>
        <a:srgbClr val="4444B5"/>
      </a:accent4>
      <a:accent5>
        <a:srgbClr val="4D7EC3"/>
      </a:accent5>
      <a:accent6>
        <a:srgbClr val="3B9EB1"/>
      </a:accent6>
      <a:hlink>
        <a:srgbClr val="3F5FBF"/>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255</TotalTime>
  <Words>474</Words>
  <Application>Microsoft Office PowerPoint</Application>
  <PresentationFormat>Widescreen</PresentationFormat>
  <Paragraphs>30</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Gothic</vt:lpstr>
      <vt:lpstr>Grandview Display</vt:lpstr>
      <vt:lpstr>DashVTI</vt:lpstr>
      <vt:lpstr>PowerPoint Presentation</vt:lpstr>
      <vt:lpstr>THIS IS HOW WE  START THE PROCESS</vt:lpstr>
      <vt:lpstr>FLOOR PANEL #1  IS BEING LIFTED  INTO PLACE</vt:lpstr>
      <vt:lpstr>HERE COMES  FLOOR PANEL #2</vt:lpstr>
      <vt:lpstr>LATER THE SAME MORNING, WE ARE SETTING THE EXTERIOR WALLS</vt:lpstr>
      <vt:lpstr>THE INTERIOR SIDE OF THE EXTERIOR WALLS!</vt:lpstr>
      <vt:lpstr>ALL THE EXTERIOR WALLS ARE SET  LET’S START ON THE INTERIOR WALLS.</vt:lpstr>
      <vt:lpstr>TIME FOR THE DETAILS</vt:lpstr>
      <vt:lpstr>LATER THAT AFTERNOON  SAME DAY</vt:lpstr>
      <vt:lpstr>GETTING CLOSE THE END OF DAY ONE</vt:lpstr>
      <vt:lpstr>DAY ONE IS OVER, LOOK AT THE PROGRESS!</vt:lpstr>
      <vt:lpstr>DAY 3: ROOF IS SHEATHED OFF AND THE MECH ROUGH INS ARE IN THE WORKS!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Sterling Premium Building Systems</dc:title>
  <dc:creator>Graig Wallace</dc:creator>
  <cp:lastModifiedBy>Doug Cooper</cp:lastModifiedBy>
  <cp:revision>26</cp:revision>
  <dcterms:created xsi:type="dcterms:W3CDTF">2023-08-29T13:13:18Z</dcterms:created>
  <dcterms:modified xsi:type="dcterms:W3CDTF">2024-01-04T22:11:26Z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BB74EFEE-8BBC-4D5C-91F5-09949FAEAF78</vt:lpwstr>
  </property>
  <property fmtid="{D5CDD505-2E9C-101B-9397-08002B2CF9AE}" pid="3" name="ArticulatePath">
    <vt:lpwstr>Sterling Premium Building Systems</vt:lpwstr>
  </property>
</Properties>
</file>